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1670"/>
    <p:restoredTop sz="94663"/>
  </p:normalViewPr>
  <p:slideViewPr>
    <p:cSldViewPr snapToGrid="0" snapToObjects="1">
      <p:cViewPr>
        <p:scale>
          <a:sx n="22" d="100"/>
          <a:sy n="22" d="100"/>
        </p:scale>
        <p:origin x="2176" y="53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0.tiff>
</file>

<file path=ppt/media/image11.jpeg>
</file>

<file path=ppt/media/image12.png>
</file>

<file path=ppt/media/image13.jpeg>
</file>

<file path=ppt/media/image14.png>
</file>

<file path=ppt/media/image15.jpeg>
</file>

<file path=ppt/media/image16.png>
</file>

<file path=ppt/media/image17.jpeg>
</file>

<file path=ppt/media/image18.png>
</file>

<file path=ppt/media/image19.tiff>
</file>

<file path=ppt/media/image2.tiff>
</file>

<file path=ppt/media/image20.png>
</file>

<file path=ppt/media/image21.jpeg>
</file>

<file path=ppt/media/image3.tiff>
</file>

<file path=ppt/media/image4.tiff>
</file>

<file path=ppt/media/image5.jpg>
</file>

<file path=ppt/media/image6.jpg>
</file>

<file path=ppt/media/image7.jpg>
</file>

<file path=ppt/media/image8.jp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6E86464-8868-C04B-80D8-4E8B84CCD506}" type="datetimeFigureOut">
              <a:rPr lang="en-US" smtClean="0"/>
              <a:t>5/3/19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2C4610-F03C-D841-B851-B9AAD471FC46}" type="slidenum">
              <a:rPr lang="en-US" smtClean="0"/>
              <a:t>‹#›</a:t>
            </a:fld>
            <a:endParaRPr lang="en-US"/>
          </a:p>
        </p:txBody>
      </p:sp>
    </p:spTree>
    <p:extLst>
      <p:ext uri="{BB962C8B-B14F-4D97-AF65-F5344CB8AC3E}">
        <p14:creationId xmlns:p14="http://schemas.microsoft.com/office/powerpoint/2010/main" val="3900985165"/>
      </p:ext>
    </p:extLst>
  </p:cSld>
  <p:clrMap bg1="lt1" tx1="dk1" bg2="lt2" tx2="dk2" accent1="accent1" accent2="accent2" accent3="accent3" accent4="accent4" accent5="accent5" accent6="accent6" hlink="hlink" folHlink="folHlink"/>
  <p:notesStyle>
    <a:lvl1pPr marL="0" algn="l" defTabSz="3686861" rtl="0" eaLnBrk="1" latinLnBrk="0" hangingPunct="1">
      <a:defRPr sz="4838" kern="1200">
        <a:solidFill>
          <a:schemeClr val="tx1"/>
        </a:solidFill>
        <a:latin typeface="+mn-lt"/>
        <a:ea typeface="+mn-ea"/>
        <a:cs typeface="+mn-cs"/>
      </a:defRPr>
    </a:lvl1pPr>
    <a:lvl2pPr marL="1843430" algn="l" defTabSz="3686861" rtl="0" eaLnBrk="1" latinLnBrk="0" hangingPunct="1">
      <a:defRPr sz="4838" kern="1200">
        <a:solidFill>
          <a:schemeClr val="tx1"/>
        </a:solidFill>
        <a:latin typeface="+mn-lt"/>
        <a:ea typeface="+mn-ea"/>
        <a:cs typeface="+mn-cs"/>
      </a:defRPr>
    </a:lvl2pPr>
    <a:lvl3pPr marL="3686861" algn="l" defTabSz="3686861" rtl="0" eaLnBrk="1" latinLnBrk="0" hangingPunct="1">
      <a:defRPr sz="4838" kern="1200">
        <a:solidFill>
          <a:schemeClr val="tx1"/>
        </a:solidFill>
        <a:latin typeface="+mn-lt"/>
        <a:ea typeface="+mn-ea"/>
        <a:cs typeface="+mn-cs"/>
      </a:defRPr>
    </a:lvl3pPr>
    <a:lvl4pPr marL="5530291" algn="l" defTabSz="3686861" rtl="0" eaLnBrk="1" latinLnBrk="0" hangingPunct="1">
      <a:defRPr sz="4838" kern="1200">
        <a:solidFill>
          <a:schemeClr val="tx1"/>
        </a:solidFill>
        <a:latin typeface="+mn-lt"/>
        <a:ea typeface="+mn-ea"/>
        <a:cs typeface="+mn-cs"/>
      </a:defRPr>
    </a:lvl4pPr>
    <a:lvl5pPr marL="7373722" algn="l" defTabSz="3686861" rtl="0" eaLnBrk="1" latinLnBrk="0" hangingPunct="1">
      <a:defRPr sz="4838" kern="1200">
        <a:solidFill>
          <a:schemeClr val="tx1"/>
        </a:solidFill>
        <a:latin typeface="+mn-lt"/>
        <a:ea typeface="+mn-ea"/>
        <a:cs typeface="+mn-cs"/>
      </a:defRPr>
    </a:lvl5pPr>
    <a:lvl6pPr marL="9217152" algn="l" defTabSz="3686861" rtl="0" eaLnBrk="1" latinLnBrk="0" hangingPunct="1">
      <a:defRPr sz="4838" kern="1200">
        <a:solidFill>
          <a:schemeClr val="tx1"/>
        </a:solidFill>
        <a:latin typeface="+mn-lt"/>
        <a:ea typeface="+mn-ea"/>
        <a:cs typeface="+mn-cs"/>
      </a:defRPr>
    </a:lvl6pPr>
    <a:lvl7pPr marL="11060582" algn="l" defTabSz="3686861" rtl="0" eaLnBrk="1" latinLnBrk="0" hangingPunct="1">
      <a:defRPr sz="4838" kern="1200">
        <a:solidFill>
          <a:schemeClr val="tx1"/>
        </a:solidFill>
        <a:latin typeface="+mn-lt"/>
        <a:ea typeface="+mn-ea"/>
        <a:cs typeface="+mn-cs"/>
      </a:defRPr>
    </a:lvl7pPr>
    <a:lvl8pPr marL="12904013" algn="l" defTabSz="3686861" rtl="0" eaLnBrk="1" latinLnBrk="0" hangingPunct="1">
      <a:defRPr sz="4838" kern="1200">
        <a:solidFill>
          <a:schemeClr val="tx1"/>
        </a:solidFill>
        <a:latin typeface="+mn-lt"/>
        <a:ea typeface="+mn-ea"/>
        <a:cs typeface="+mn-cs"/>
      </a:defRPr>
    </a:lvl8pPr>
    <a:lvl9pPr marL="14747443" algn="l" defTabSz="3686861" rtl="0" eaLnBrk="1" latinLnBrk="0" hangingPunct="1">
      <a:defRPr sz="483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82C4610-F03C-D841-B851-B9AAD471FC46}" type="slidenum">
              <a:rPr lang="en-US" smtClean="0"/>
              <a:t>1</a:t>
            </a:fld>
            <a:endParaRPr lang="en-US"/>
          </a:p>
        </p:txBody>
      </p:sp>
    </p:spTree>
    <p:extLst>
      <p:ext uri="{BB962C8B-B14F-4D97-AF65-F5344CB8AC3E}">
        <p14:creationId xmlns:p14="http://schemas.microsoft.com/office/powerpoint/2010/main" val="30504789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307843932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19729168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072800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0913023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E222DF4-59BE-FC45-9319-DB97F90704D2}" type="datetimeFigureOut">
              <a:rPr lang="en-US" smtClean="0"/>
              <a:t>5/2/19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0602240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E222DF4-59BE-FC45-9319-DB97F90704D2}" type="datetimeFigureOut">
              <a:rPr lang="en-US" smtClean="0"/>
              <a:t>5/2/19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66242001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Click to 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E222DF4-59BE-FC45-9319-DB97F90704D2}" type="datetimeFigureOut">
              <a:rPr lang="en-US" smtClean="0"/>
              <a:t>5/2/19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34193831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E222DF4-59BE-FC45-9319-DB97F90704D2}" type="datetimeFigureOut">
              <a:rPr lang="en-US" smtClean="0"/>
              <a:t>5/2/19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38524730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E222DF4-59BE-FC45-9319-DB97F90704D2}" type="datetimeFigureOut">
              <a:rPr lang="en-US" smtClean="0"/>
              <a:t>5/2/19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69960134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E222DF4-59BE-FC45-9319-DB97F90704D2}" type="datetimeFigureOut">
              <a:rPr lang="en-US" smtClean="0"/>
              <a:t>5/2/19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10828876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Click to edit Master text styles</a:t>
            </a:r>
          </a:p>
        </p:txBody>
      </p:sp>
      <p:sp>
        <p:nvSpPr>
          <p:cNvPr id="5" name="Date Placeholder 4"/>
          <p:cNvSpPr>
            <a:spLocks noGrp="1"/>
          </p:cNvSpPr>
          <p:nvPr>
            <p:ph type="dt" sz="half" idx="10"/>
          </p:nvPr>
        </p:nvSpPr>
        <p:spPr/>
        <p:txBody>
          <a:bodyPr/>
          <a:lstStyle/>
          <a:p>
            <a:fld id="{5E222DF4-59BE-FC45-9319-DB97F90704D2}" type="datetimeFigureOut">
              <a:rPr lang="en-US" smtClean="0"/>
              <a:t>5/2/19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A88962BF-326F-0949-A06B-AE0BF2B179FA}" type="slidenum">
              <a:rPr lang="en-US" smtClean="0"/>
              <a:t>‹#›</a:t>
            </a:fld>
            <a:endParaRPr lang="en-US"/>
          </a:p>
        </p:txBody>
      </p:sp>
    </p:spTree>
    <p:extLst>
      <p:ext uri="{BB962C8B-B14F-4D97-AF65-F5344CB8AC3E}">
        <p14:creationId xmlns:p14="http://schemas.microsoft.com/office/powerpoint/2010/main" val="28089006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5E222DF4-59BE-FC45-9319-DB97F90704D2}" type="datetimeFigureOut">
              <a:rPr lang="en-US" smtClean="0"/>
              <a:t>5/2/19</a:t>
            </a:fld>
            <a:endParaRPr lang="en-US"/>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A88962BF-326F-0949-A06B-AE0BF2B179FA}" type="slidenum">
              <a:rPr lang="en-US" smtClean="0"/>
              <a:t>‹#›</a:t>
            </a:fld>
            <a:endParaRPr lang="en-US"/>
          </a:p>
        </p:txBody>
      </p:sp>
    </p:spTree>
    <p:extLst>
      <p:ext uri="{BB962C8B-B14F-4D97-AF65-F5344CB8AC3E}">
        <p14:creationId xmlns:p14="http://schemas.microsoft.com/office/powerpoint/2010/main" val="1366616115"/>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jpeg"/><Relationship Id="rId18" Type="http://schemas.openxmlformats.org/officeDocument/2006/relationships/image" Target="../media/image16.png"/><Relationship Id="rId3" Type="http://schemas.openxmlformats.org/officeDocument/2006/relationships/image" Target="../media/image1.emf"/><Relationship Id="rId21" Type="http://schemas.openxmlformats.org/officeDocument/2006/relationships/image" Target="../media/image19.tiff"/><Relationship Id="rId7" Type="http://schemas.openxmlformats.org/officeDocument/2006/relationships/image" Target="../media/image5.jpg"/><Relationship Id="rId12" Type="http://schemas.openxmlformats.org/officeDocument/2006/relationships/image" Target="../media/image10.tiff"/><Relationship Id="rId17" Type="http://schemas.openxmlformats.org/officeDocument/2006/relationships/image" Target="../media/image15.jpe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png"/><Relationship Id="rId1" Type="http://schemas.openxmlformats.org/officeDocument/2006/relationships/slideLayout" Target="../slideLayouts/slideLayout1.xml"/><Relationship Id="rId6" Type="http://schemas.openxmlformats.org/officeDocument/2006/relationships/image" Target="../media/image4.tiff"/><Relationship Id="rId11" Type="http://schemas.openxmlformats.org/officeDocument/2006/relationships/image" Target="../media/image9.tiff"/><Relationship Id="rId5" Type="http://schemas.openxmlformats.org/officeDocument/2006/relationships/image" Target="../media/image3.tiff"/><Relationship Id="rId15" Type="http://schemas.openxmlformats.org/officeDocument/2006/relationships/image" Target="../media/image13.jpeg"/><Relationship Id="rId23" Type="http://schemas.openxmlformats.org/officeDocument/2006/relationships/image" Target="../media/image21.jpeg"/><Relationship Id="rId10" Type="http://schemas.openxmlformats.org/officeDocument/2006/relationships/image" Target="../media/image8.jpg"/><Relationship Id="rId19" Type="http://schemas.openxmlformats.org/officeDocument/2006/relationships/image" Target="../media/image17.jpeg"/><Relationship Id="rId4" Type="http://schemas.openxmlformats.org/officeDocument/2006/relationships/image" Target="../media/image2.tiff"/><Relationship Id="rId9" Type="http://schemas.openxmlformats.org/officeDocument/2006/relationships/image" Target="../media/image7.jpg"/><Relationship Id="rId14" Type="http://schemas.openxmlformats.org/officeDocument/2006/relationships/image" Target="../media/image12.png"/><Relationship Id="rId22" Type="http://schemas.openxmlformats.org/officeDocument/2006/relationships/image" Target="../media/image2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BB18E8A5-E096-7B4F-962C-E570A04D953C}"/>
              </a:ext>
            </a:extLst>
          </p:cNvPr>
          <p:cNvSpPr txBox="1"/>
          <p:nvPr/>
        </p:nvSpPr>
        <p:spPr>
          <a:xfrm>
            <a:off x="8372172" y="826033"/>
            <a:ext cx="27146855" cy="2215991"/>
          </a:xfrm>
          <a:prstGeom prst="rect">
            <a:avLst/>
          </a:prstGeom>
          <a:noFill/>
        </p:spPr>
        <p:txBody>
          <a:bodyPr wrap="none" rtlCol="0">
            <a:spAutoFit/>
          </a:bodyPr>
          <a:lstStyle/>
          <a:p>
            <a:r>
              <a:rPr lang="en-US" sz="13800" b="1" dirty="0">
                <a:latin typeface="Cambria" panose="02040503050406030204" pitchFamily="18" charset="0"/>
              </a:rPr>
              <a:t>Interactive Canvas Style Transfer </a:t>
            </a:r>
          </a:p>
        </p:txBody>
      </p:sp>
      <p:sp>
        <p:nvSpPr>
          <p:cNvPr id="11" name="TextBox 10">
            <a:extLst>
              <a:ext uri="{FF2B5EF4-FFF2-40B4-BE49-F238E27FC236}">
                <a16:creationId xmlns:a16="http://schemas.microsoft.com/office/drawing/2014/main" id="{29C6B781-0082-FD48-A84B-4BCD11F2FF52}"/>
              </a:ext>
            </a:extLst>
          </p:cNvPr>
          <p:cNvSpPr txBox="1"/>
          <p:nvPr/>
        </p:nvSpPr>
        <p:spPr>
          <a:xfrm>
            <a:off x="529519" y="5645156"/>
            <a:ext cx="10973962" cy="7017306"/>
          </a:xfrm>
          <a:prstGeom prst="rect">
            <a:avLst/>
          </a:prstGeom>
          <a:noFill/>
        </p:spPr>
        <p:txBody>
          <a:bodyPr wrap="square" rtlCol="0">
            <a:spAutoFit/>
          </a:bodyPr>
          <a:lstStyle/>
          <a:p>
            <a:pPr algn="ctr"/>
            <a:r>
              <a:rPr lang="en-US" sz="4500" b="1" dirty="0">
                <a:latin typeface="Cambria" panose="02040503050406030204" pitchFamily="18" charset="0"/>
              </a:rPr>
              <a:t>Introduction and Motivation</a:t>
            </a:r>
          </a:p>
          <a:p>
            <a:r>
              <a:rPr lang="en-US" sz="4500" dirty="0">
                <a:latin typeface="Cambria" panose="02040503050406030204" pitchFamily="18" charset="0"/>
              </a:rPr>
              <a:t>We have created web applications for the application of multiple style-transfer brushes onto an image, allowing users to interact with deep convolutional neural networks to co-create customized art. The applications provide new perspectives on a well-known algorithmic process, and enhances intuition for its expressive range, or lacks therein.</a:t>
            </a:r>
            <a:endParaRPr lang="en-US" sz="4500" b="1" dirty="0">
              <a:latin typeface="Cambria" panose="02040503050406030204" pitchFamily="18" charset="0"/>
            </a:endParaRPr>
          </a:p>
        </p:txBody>
      </p:sp>
      <p:grpSp>
        <p:nvGrpSpPr>
          <p:cNvPr id="14" name="Group 13">
            <a:extLst>
              <a:ext uri="{FF2B5EF4-FFF2-40B4-BE49-F238E27FC236}">
                <a16:creationId xmlns:a16="http://schemas.microsoft.com/office/drawing/2014/main" id="{27CF9976-35DF-6F43-8BC6-5CCC5A799910}"/>
              </a:ext>
            </a:extLst>
          </p:cNvPr>
          <p:cNvGrpSpPr/>
          <p:nvPr/>
        </p:nvGrpSpPr>
        <p:grpSpPr>
          <a:xfrm>
            <a:off x="9398721" y="2609159"/>
            <a:ext cx="25093755" cy="3138498"/>
            <a:chOff x="14026016" y="2106710"/>
            <a:chExt cx="25093755" cy="3138498"/>
          </a:xfrm>
        </p:grpSpPr>
        <p:sp>
          <p:nvSpPr>
            <p:cNvPr id="5" name="TextBox 4">
              <a:extLst>
                <a:ext uri="{FF2B5EF4-FFF2-40B4-BE49-F238E27FC236}">
                  <a16:creationId xmlns:a16="http://schemas.microsoft.com/office/drawing/2014/main" id="{109E17A3-CF84-4B4C-B8C2-2745ACE04BA1}"/>
                </a:ext>
              </a:extLst>
            </p:cNvPr>
            <p:cNvSpPr txBox="1"/>
            <p:nvPr/>
          </p:nvSpPr>
          <p:spPr>
            <a:xfrm>
              <a:off x="14026016" y="2937295"/>
              <a:ext cx="4636782" cy="1477328"/>
            </a:xfrm>
            <a:prstGeom prst="rect">
              <a:avLst/>
            </a:prstGeom>
            <a:noFill/>
          </p:spPr>
          <p:txBody>
            <a:bodyPr wrap="none" rtlCol="0">
              <a:spAutoFit/>
            </a:bodyPr>
            <a:lstStyle/>
            <a:p>
              <a:pPr algn="ctr"/>
              <a:r>
                <a:rPr lang="en-US" sz="4500" dirty="0">
                  <a:latin typeface="Cambria" panose="02040503050406030204" pitchFamily="18" charset="0"/>
                </a:rPr>
                <a:t>Mahika Dubey</a:t>
              </a:r>
            </a:p>
            <a:p>
              <a:pPr algn="ctr"/>
              <a:r>
                <a:rPr lang="en-US" sz="4500" dirty="0" err="1">
                  <a:latin typeface="Cambria" panose="02040503050406030204" pitchFamily="18" charset="0"/>
                </a:rPr>
                <a:t>mahika@ucsc.edu</a:t>
              </a:r>
              <a:endParaRPr lang="en-US" sz="4500" dirty="0">
                <a:latin typeface="Cambria" panose="02040503050406030204" pitchFamily="18" charset="0"/>
              </a:endParaRPr>
            </a:p>
          </p:txBody>
        </p:sp>
        <p:sp>
          <p:nvSpPr>
            <p:cNvPr id="6" name="TextBox 5">
              <a:extLst>
                <a:ext uri="{FF2B5EF4-FFF2-40B4-BE49-F238E27FC236}">
                  <a16:creationId xmlns:a16="http://schemas.microsoft.com/office/drawing/2014/main" id="{E3226BDD-73A1-8F42-A99C-05C9B0C2B861}"/>
                </a:ext>
              </a:extLst>
            </p:cNvPr>
            <p:cNvSpPr txBox="1"/>
            <p:nvPr/>
          </p:nvSpPr>
          <p:spPr>
            <a:xfrm>
              <a:off x="21275520" y="2937295"/>
              <a:ext cx="4156394" cy="1477328"/>
            </a:xfrm>
            <a:prstGeom prst="rect">
              <a:avLst/>
            </a:prstGeom>
            <a:noFill/>
          </p:spPr>
          <p:txBody>
            <a:bodyPr wrap="none" rtlCol="0">
              <a:spAutoFit/>
            </a:bodyPr>
            <a:lstStyle/>
            <a:p>
              <a:pPr algn="ctr"/>
              <a:r>
                <a:rPr lang="en-US" sz="4500" dirty="0">
                  <a:latin typeface="Cambria" panose="02040503050406030204" pitchFamily="18" charset="0"/>
                </a:rPr>
                <a:t>Jasmine Otto</a:t>
              </a:r>
            </a:p>
            <a:p>
              <a:pPr algn="ctr"/>
              <a:r>
                <a:rPr lang="en-US" sz="4500" dirty="0" err="1">
                  <a:latin typeface="Cambria" panose="02040503050406030204" pitchFamily="18" charset="0"/>
                </a:rPr>
                <a:t>jtotto@ucsc.edu</a:t>
              </a:r>
              <a:endParaRPr lang="en-US" sz="4500" dirty="0">
                <a:latin typeface="Cambria" panose="02040503050406030204" pitchFamily="18" charset="0"/>
              </a:endParaRPr>
            </a:p>
          </p:txBody>
        </p:sp>
        <p:sp>
          <p:nvSpPr>
            <p:cNvPr id="9" name="TextBox 8">
              <a:extLst>
                <a:ext uri="{FF2B5EF4-FFF2-40B4-BE49-F238E27FC236}">
                  <a16:creationId xmlns:a16="http://schemas.microsoft.com/office/drawing/2014/main" id="{E047ABEB-CA49-214F-83CC-EB52BAE20A1E}"/>
                </a:ext>
              </a:extLst>
            </p:cNvPr>
            <p:cNvSpPr txBox="1"/>
            <p:nvPr/>
          </p:nvSpPr>
          <p:spPr>
            <a:xfrm>
              <a:off x="27561301" y="2937295"/>
              <a:ext cx="5090624" cy="1477328"/>
            </a:xfrm>
            <a:prstGeom prst="rect">
              <a:avLst/>
            </a:prstGeom>
            <a:noFill/>
          </p:spPr>
          <p:txBody>
            <a:bodyPr wrap="none" rtlCol="0">
              <a:spAutoFit/>
            </a:bodyPr>
            <a:lstStyle/>
            <a:p>
              <a:pPr algn="ctr"/>
              <a:r>
                <a:rPr lang="en-US" sz="4500" dirty="0">
                  <a:latin typeface="Cambria" panose="02040503050406030204" pitchFamily="18" charset="0"/>
                </a:rPr>
                <a:t>Creative Coding Lab</a:t>
              </a:r>
            </a:p>
            <a:p>
              <a:pPr algn="ctr"/>
              <a:r>
                <a:rPr lang="en-US" sz="4500" dirty="0">
                  <a:latin typeface="Cambria" panose="02040503050406030204" pitchFamily="18" charset="0"/>
                </a:rPr>
                <a:t>UC Santa Cruz</a:t>
              </a:r>
            </a:p>
          </p:txBody>
        </p:sp>
        <p:pic>
          <p:nvPicPr>
            <p:cNvPr id="13" name="Picture 12">
              <a:extLst>
                <a:ext uri="{FF2B5EF4-FFF2-40B4-BE49-F238E27FC236}">
                  <a16:creationId xmlns:a16="http://schemas.microsoft.com/office/drawing/2014/main" id="{52F6A901-D007-0F4B-8CD6-E0E8A5CC5485}"/>
                </a:ext>
              </a:extLst>
            </p:cNvPr>
            <p:cNvPicPr>
              <a:picLocks noChangeAspect="1"/>
            </p:cNvPicPr>
            <p:nvPr/>
          </p:nvPicPr>
          <p:blipFill>
            <a:blip r:embed="rId3"/>
            <a:stretch>
              <a:fillRect/>
            </a:stretch>
          </p:blipFill>
          <p:spPr>
            <a:xfrm>
              <a:off x="33888941" y="2106710"/>
              <a:ext cx="5230830" cy="3138498"/>
            </a:xfrm>
            <a:prstGeom prst="rect">
              <a:avLst/>
            </a:prstGeom>
          </p:spPr>
        </p:pic>
      </p:grpSp>
      <p:pic>
        <p:nvPicPr>
          <p:cNvPr id="15" name="Picture 14">
            <a:extLst>
              <a:ext uri="{FF2B5EF4-FFF2-40B4-BE49-F238E27FC236}">
                <a16:creationId xmlns:a16="http://schemas.microsoft.com/office/drawing/2014/main" id="{D0762F62-26A4-BA49-BCF8-950F3D1746E2}"/>
              </a:ext>
            </a:extLst>
          </p:cNvPr>
          <p:cNvPicPr>
            <a:picLocks noChangeAspect="1"/>
          </p:cNvPicPr>
          <p:nvPr/>
        </p:nvPicPr>
        <p:blipFill rotWithShape="1">
          <a:blip r:embed="rId4"/>
          <a:srcRect b="8553"/>
          <a:stretch/>
        </p:blipFill>
        <p:spPr>
          <a:xfrm>
            <a:off x="1203843" y="13213492"/>
            <a:ext cx="9625314" cy="7101016"/>
          </a:xfrm>
          <a:prstGeom prst="rect">
            <a:avLst/>
          </a:prstGeom>
        </p:spPr>
      </p:pic>
      <p:sp>
        <p:nvSpPr>
          <p:cNvPr id="16" name="TextBox 15">
            <a:extLst>
              <a:ext uri="{FF2B5EF4-FFF2-40B4-BE49-F238E27FC236}">
                <a16:creationId xmlns:a16="http://schemas.microsoft.com/office/drawing/2014/main" id="{7BABB00C-C25C-A848-90AE-671D571F7A6F}"/>
              </a:ext>
            </a:extLst>
          </p:cNvPr>
          <p:cNvSpPr txBox="1"/>
          <p:nvPr/>
        </p:nvSpPr>
        <p:spPr>
          <a:xfrm>
            <a:off x="32387716" y="5645156"/>
            <a:ext cx="10973962" cy="7017306"/>
          </a:xfrm>
          <a:prstGeom prst="rect">
            <a:avLst/>
          </a:prstGeom>
          <a:noFill/>
        </p:spPr>
        <p:txBody>
          <a:bodyPr wrap="square" rtlCol="0">
            <a:spAutoFit/>
          </a:bodyPr>
          <a:lstStyle/>
          <a:p>
            <a:pPr algn="ctr"/>
            <a:r>
              <a:rPr lang="en-US" sz="4500" b="1" dirty="0">
                <a:latin typeface="Cambria" panose="02040503050406030204" pitchFamily="18" charset="0"/>
              </a:rPr>
              <a:t>Magic Markers</a:t>
            </a:r>
          </a:p>
          <a:p>
            <a:r>
              <a:rPr lang="en-US" sz="4500" dirty="0">
                <a:latin typeface="Cambria" panose="02040503050406030204" pitchFamily="18" charset="0"/>
              </a:rPr>
              <a:t>The Magic Marker application uses natural brush interactions so that users can ’paint’ on styles through intuitive selection and dragging. Clicking on one of a set of style buttons begins the process of computing the styled image on a hidden layer underneath the main canvas. Brush selections on the canvas can then be dragged or reshaped to reveal the style in the ‘painted’ areas.</a:t>
            </a:r>
          </a:p>
        </p:txBody>
      </p:sp>
      <p:grpSp>
        <p:nvGrpSpPr>
          <p:cNvPr id="35" name="Group 34">
            <a:extLst>
              <a:ext uri="{FF2B5EF4-FFF2-40B4-BE49-F238E27FC236}">
                <a16:creationId xmlns:a16="http://schemas.microsoft.com/office/drawing/2014/main" id="{3566E2D0-6323-9E46-B25B-8F16FDE598F1}"/>
              </a:ext>
            </a:extLst>
          </p:cNvPr>
          <p:cNvGrpSpPr/>
          <p:nvPr/>
        </p:nvGrpSpPr>
        <p:grpSpPr>
          <a:xfrm>
            <a:off x="12738257" y="20314508"/>
            <a:ext cx="18414684" cy="11142564"/>
            <a:chOff x="12738258" y="16896225"/>
            <a:chExt cx="18414684" cy="11142564"/>
          </a:xfrm>
        </p:grpSpPr>
        <p:sp>
          <p:nvSpPr>
            <p:cNvPr id="18" name="TextBox 17">
              <a:extLst>
                <a:ext uri="{FF2B5EF4-FFF2-40B4-BE49-F238E27FC236}">
                  <a16:creationId xmlns:a16="http://schemas.microsoft.com/office/drawing/2014/main" id="{09C93761-933C-ED4F-9290-B1653C187EA2}"/>
                </a:ext>
              </a:extLst>
            </p:cNvPr>
            <p:cNvSpPr txBox="1"/>
            <p:nvPr/>
          </p:nvSpPr>
          <p:spPr>
            <a:xfrm>
              <a:off x="12738258" y="16896225"/>
              <a:ext cx="8829120" cy="3554819"/>
            </a:xfrm>
            <a:prstGeom prst="rect">
              <a:avLst/>
            </a:prstGeom>
            <a:noFill/>
          </p:spPr>
          <p:txBody>
            <a:bodyPr wrap="square" rtlCol="0">
              <a:spAutoFit/>
            </a:bodyPr>
            <a:lstStyle/>
            <a:p>
              <a:pPr algn="ctr"/>
              <a:r>
                <a:rPr lang="en-US" sz="4500" b="1" dirty="0">
                  <a:latin typeface="Cambria" panose="02040503050406030204" pitchFamily="18" charset="0"/>
                </a:rPr>
                <a:t>Painter Brushes</a:t>
              </a:r>
            </a:p>
            <a:p>
              <a:r>
                <a:rPr lang="en-US" sz="4500" dirty="0">
                  <a:latin typeface="Cambria" panose="02040503050406030204" pitchFamily="18" charset="0"/>
                </a:rPr>
                <a:t>Initial framework used only pre-trained brushes available from ml5.js, a </a:t>
              </a:r>
              <a:r>
                <a:rPr lang="en-US" sz="4500" dirty="0" err="1">
                  <a:latin typeface="Cambria" panose="02040503050406030204" pitchFamily="18" charset="0"/>
                </a:rPr>
                <a:t>Javascript</a:t>
              </a:r>
              <a:r>
                <a:rPr lang="en-US" sz="4500" dirty="0">
                  <a:latin typeface="Cambria" panose="02040503050406030204" pitchFamily="18" charset="0"/>
                </a:rPr>
                <a:t> library for web-based machine learning projects. </a:t>
              </a:r>
            </a:p>
          </p:txBody>
        </p:sp>
        <p:sp>
          <p:nvSpPr>
            <p:cNvPr id="19" name="TextBox 18">
              <a:extLst>
                <a:ext uri="{FF2B5EF4-FFF2-40B4-BE49-F238E27FC236}">
                  <a16:creationId xmlns:a16="http://schemas.microsoft.com/office/drawing/2014/main" id="{2BB4D48B-CB3D-EB4F-94F8-157DF34CF008}"/>
                </a:ext>
              </a:extLst>
            </p:cNvPr>
            <p:cNvSpPr txBox="1"/>
            <p:nvPr/>
          </p:nvSpPr>
          <p:spPr>
            <a:xfrm>
              <a:off x="22945452" y="16896225"/>
              <a:ext cx="8207490" cy="3554819"/>
            </a:xfrm>
            <a:prstGeom prst="rect">
              <a:avLst/>
            </a:prstGeom>
            <a:noFill/>
          </p:spPr>
          <p:txBody>
            <a:bodyPr wrap="square" rtlCol="0">
              <a:spAutoFit/>
            </a:bodyPr>
            <a:lstStyle/>
            <a:p>
              <a:pPr algn="ctr"/>
              <a:r>
                <a:rPr lang="en-US" sz="4500" b="1" dirty="0">
                  <a:latin typeface="Cambria" panose="02040503050406030204" pitchFamily="18" charset="0"/>
                </a:rPr>
                <a:t>DataViz Art Brushes</a:t>
              </a:r>
            </a:p>
            <a:p>
              <a:r>
                <a:rPr lang="en-US" sz="4500" dirty="0">
                  <a:latin typeface="Cambria" panose="02040503050406030204" pitchFamily="18" charset="0"/>
                </a:rPr>
                <a:t>We created custom brushes using famous data visualization art pieces by </a:t>
              </a:r>
              <a:r>
                <a:rPr lang="en-US" sz="4500" dirty="0" err="1">
                  <a:latin typeface="Cambria" panose="02040503050406030204" pitchFamily="18" charset="0"/>
                </a:rPr>
                <a:t>Giorgia</a:t>
              </a:r>
              <a:r>
                <a:rPr lang="en-US" sz="4500" dirty="0">
                  <a:latin typeface="Cambria" panose="02040503050406030204" pitchFamily="18" charset="0"/>
                </a:rPr>
                <a:t> </a:t>
              </a:r>
              <a:r>
                <a:rPr lang="en-US" sz="4500" dirty="0" err="1">
                  <a:latin typeface="Cambria" panose="02040503050406030204" pitchFamily="18" charset="0"/>
                </a:rPr>
                <a:t>Lupi</a:t>
              </a:r>
              <a:r>
                <a:rPr lang="en-US" sz="4500" dirty="0">
                  <a:latin typeface="Cambria" panose="02040503050406030204" pitchFamily="18" charset="0"/>
                </a:rPr>
                <a:t> and Charles </a:t>
              </a:r>
              <a:r>
                <a:rPr lang="en-US" sz="4500" dirty="0" err="1">
                  <a:latin typeface="Cambria" panose="02040503050406030204" pitchFamily="18" charset="0"/>
                </a:rPr>
                <a:t>Minard</a:t>
              </a:r>
              <a:r>
                <a:rPr lang="en-US" sz="4500" dirty="0">
                  <a:latin typeface="Cambria" panose="02040503050406030204" pitchFamily="18" charset="0"/>
                </a:rPr>
                <a:t>.</a:t>
              </a:r>
            </a:p>
          </p:txBody>
        </p:sp>
        <p:pic>
          <p:nvPicPr>
            <p:cNvPr id="17" name="Picture 16">
              <a:extLst>
                <a:ext uri="{FF2B5EF4-FFF2-40B4-BE49-F238E27FC236}">
                  <a16:creationId xmlns:a16="http://schemas.microsoft.com/office/drawing/2014/main" id="{38D15B3D-20CA-DE4C-A569-E3DA997EE1EA}"/>
                </a:ext>
              </a:extLst>
            </p:cNvPr>
            <p:cNvPicPr>
              <a:picLocks noChangeAspect="1"/>
            </p:cNvPicPr>
            <p:nvPr/>
          </p:nvPicPr>
          <p:blipFill>
            <a:blip r:embed="rId5"/>
            <a:stretch>
              <a:fillRect/>
            </a:stretch>
          </p:blipFill>
          <p:spPr>
            <a:xfrm>
              <a:off x="12738258" y="20932997"/>
              <a:ext cx="3372936" cy="3372936"/>
            </a:xfrm>
            <a:prstGeom prst="rect">
              <a:avLst/>
            </a:prstGeom>
          </p:spPr>
        </p:pic>
        <p:pic>
          <p:nvPicPr>
            <p:cNvPr id="20" name="Picture 19">
              <a:extLst>
                <a:ext uri="{FF2B5EF4-FFF2-40B4-BE49-F238E27FC236}">
                  <a16:creationId xmlns:a16="http://schemas.microsoft.com/office/drawing/2014/main" id="{19D47628-0B1A-2948-8C54-990207C9DB7C}"/>
                </a:ext>
              </a:extLst>
            </p:cNvPr>
            <p:cNvPicPr>
              <a:picLocks noChangeAspect="1"/>
            </p:cNvPicPr>
            <p:nvPr/>
          </p:nvPicPr>
          <p:blipFill>
            <a:blip r:embed="rId6"/>
            <a:stretch>
              <a:fillRect/>
            </a:stretch>
          </p:blipFill>
          <p:spPr>
            <a:xfrm>
              <a:off x="16463002" y="20932998"/>
              <a:ext cx="5104376" cy="3372935"/>
            </a:xfrm>
            <a:prstGeom prst="rect">
              <a:avLst/>
            </a:prstGeom>
          </p:spPr>
        </p:pic>
        <p:pic>
          <p:nvPicPr>
            <p:cNvPr id="22" name="Picture 21">
              <a:extLst>
                <a:ext uri="{FF2B5EF4-FFF2-40B4-BE49-F238E27FC236}">
                  <a16:creationId xmlns:a16="http://schemas.microsoft.com/office/drawing/2014/main" id="{4E83D2FA-6670-0D4B-9E66-B1E24D26F63A}"/>
                </a:ext>
              </a:extLst>
            </p:cNvPr>
            <p:cNvPicPr>
              <a:picLocks noChangeAspect="1"/>
            </p:cNvPicPr>
            <p:nvPr/>
          </p:nvPicPr>
          <p:blipFill>
            <a:blip r:embed="rId7"/>
            <a:stretch>
              <a:fillRect/>
            </a:stretch>
          </p:blipFill>
          <p:spPr>
            <a:xfrm>
              <a:off x="22945452" y="20932996"/>
              <a:ext cx="4482744" cy="3372938"/>
            </a:xfrm>
            <a:prstGeom prst="rect">
              <a:avLst/>
            </a:prstGeom>
          </p:spPr>
        </p:pic>
        <p:pic>
          <p:nvPicPr>
            <p:cNvPr id="24" name="Picture 23">
              <a:extLst>
                <a:ext uri="{FF2B5EF4-FFF2-40B4-BE49-F238E27FC236}">
                  <a16:creationId xmlns:a16="http://schemas.microsoft.com/office/drawing/2014/main" id="{70383674-ED02-7243-AC0F-866A547E5D39}"/>
                </a:ext>
              </a:extLst>
            </p:cNvPr>
            <p:cNvPicPr>
              <a:picLocks noChangeAspect="1"/>
            </p:cNvPicPr>
            <p:nvPr/>
          </p:nvPicPr>
          <p:blipFill>
            <a:blip r:embed="rId8"/>
            <a:stretch>
              <a:fillRect/>
            </a:stretch>
          </p:blipFill>
          <p:spPr>
            <a:xfrm>
              <a:off x="27780004" y="20932996"/>
              <a:ext cx="3372937" cy="3372937"/>
            </a:xfrm>
            <a:prstGeom prst="rect">
              <a:avLst/>
            </a:prstGeom>
          </p:spPr>
        </p:pic>
        <p:pic>
          <p:nvPicPr>
            <p:cNvPr id="26" name="Picture 25">
              <a:extLst>
                <a:ext uri="{FF2B5EF4-FFF2-40B4-BE49-F238E27FC236}">
                  <a16:creationId xmlns:a16="http://schemas.microsoft.com/office/drawing/2014/main" id="{BEF821DF-4AFE-BB40-9C05-2061E20EDD81}"/>
                </a:ext>
              </a:extLst>
            </p:cNvPr>
            <p:cNvPicPr>
              <a:picLocks noChangeAspect="1"/>
            </p:cNvPicPr>
            <p:nvPr/>
          </p:nvPicPr>
          <p:blipFill>
            <a:blip r:embed="rId9"/>
            <a:stretch>
              <a:fillRect/>
            </a:stretch>
          </p:blipFill>
          <p:spPr>
            <a:xfrm>
              <a:off x="26601774" y="24657672"/>
              <a:ext cx="4551167" cy="3372938"/>
            </a:xfrm>
            <a:prstGeom prst="rect">
              <a:avLst/>
            </a:prstGeom>
          </p:spPr>
        </p:pic>
        <p:pic>
          <p:nvPicPr>
            <p:cNvPr id="28" name="Picture 27">
              <a:extLst>
                <a:ext uri="{FF2B5EF4-FFF2-40B4-BE49-F238E27FC236}">
                  <a16:creationId xmlns:a16="http://schemas.microsoft.com/office/drawing/2014/main" id="{A1F76FA5-0764-8344-ADDA-AC3BF41FB7D4}"/>
                </a:ext>
              </a:extLst>
            </p:cNvPr>
            <p:cNvPicPr>
              <a:picLocks noChangeAspect="1"/>
            </p:cNvPicPr>
            <p:nvPr/>
          </p:nvPicPr>
          <p:blipFill>
            <a:blip r:embed="rId10"/>
            <a:stretch>
              <a:fillRect/>
            </a:stretch>
          </p:blipFill>
          <p:spPr>
            <a:xfrm>
              <a:off x="22945452" y="24658238"/>
              <a:ext cx="3372938" cy="3372938"/>
            </a:xfrm>
            <a:prstGeom prst="rect">
              <a:avLst/>
            </a:prstGeom>
          </p:spPr>
        </p:pic>
        <p:pic>
          <p:nvPicPr>
            <p:cNvPr id="31" name="Picture 30">
              <a:extLst>
                <a:ext uri="{FF2B5EF4-FFF2-40B4-BE49-F238E27FC236}">
                  <a16:creationId xmlns:a16="http://schemas.microsoft.com/office/drawing/2014/main" id="{458DF3B9-61F0-7F44-9834-1CF1029AC895}"/>
                </a:ext>
              </a:extLst>
            </p:cNvPr>
            <p:cNvPicPr>
              <a:picLocks noChangeAspect="1"/>
            </p:cNvPicPr>
            <p:nvPr/>
          </p:nvPicPr>
          <p:blipFill>
            <a:blip r:embed="rId11"/>
            <a:stretch>
              <a:fillRect/>
            </a:stretch>
          </p:blipFill>
          <p:spPr>
            <a:xfrm>
              <a:off x="12738258" y="24645092"/>
              <a:ext cx="4243157" cy="3393697"/>
            </a:xfrm>
            <a:prstGeom prst="rect">
              <a:avLst/>
            </a:prstGeom>
          </p:spPr>
        </p:pic>
        <p:pic>
          <p:nvPicPr>
            <p:cNvPr id="32" name="Picture 31">
              <a:extLst>
                <a:ext uri="{FF2B5EF4-FFF2-40B4-BE49-F238E27FC236}">
                  <a16:creationId xmlns:a16="http://schemas.microsoft.com/office/drawing/2014/main" id="{A77A1D09-8757-CE4F-B646-2667B7D2E9A0}"/>
                </a:ext>
              </a:extLst>
            </p:cNvPr>
            <p:cNvPicPr>
              <a:picLocks noChangeAspect="1"/>
            </p:cNvPicPr>
            <p:nvPr/>
          </p:nvPicPr>
          <p:blipFill rotWithShape="1">
            <a:blip r:embed="rId12"/>
            <a:srcRect l="3294" r="3596"/>
            <a:stretch/>
          </p:blipFill>
          <p:spPr>
            <a:xfrm>
              <a:off x="17262868" y="24645092"/>
              <a:ext cx="4304510" cy="3372935"/>
            </a:xfrm>
            <a:prstGeom prst="rect">
              <a:avLst/>
            </a:prstGeom>
          </p:spPr>
        </p:pic>
      </p:grpSp>
      <p:sp>
        <p:nvSpPr>
          <p:cNvPr id="34" name="Rectangle 33">
            <a:extLst>
              <a:ext uri="{FF2B5EF4-FFF2-40B4-BE49-F238E27FC236}">
                <a16:creationId xmlns:a16="http://schemas.microsoft.com/office/drawing/2014/main" id="{6AD11B10-607B-3D42-8292-D057446C98EA}"/>
              </a:ext>
            </a:extLst>
          </p:cNvPr>
          <p:cNvSpPr/>
          <p:nvPr/>
        </p:nvSpPr>
        <p:spPr>
          <a:xfrm>
            <a:off x="12738256" y="5645156"/>
            <a:ext cx="18414683" cy="8402300"/>
          </a:xfrm>
          <a:prstGeom prst="rect">
            <a:avLst/>
          </a:prstGeom>
        </p:spPr>
        <p:txBody>
          <a:bodyPr wrap="square">
            <a:spAutoFit/>
          </a:bodyPr>
          <a:lstStyle/>
          <a:p>
            <a:pPr algn="ctr"/>
            <a:r>
              <a:rPr lang="en-US" sz="4500" b="1" dirty="0">
                <a:latin typeface="Cambria" panose="02040503050406030204" pitchFamily="18" charset="0"/>
              </a:rPr>
              <a:t>What is Style Transfer?</a:t>
            </a:r>
          </a:p>
          <a:p>
            <a:r>
              <a:rPr lang="en-US" sz="4500" dirty="0">
                <a:latin typeface="Cambria" panose="02040503050406030204" pitchFamily="18" charset="0"/>
              </a:rPr>
              <a:t>Style transfer is a now commonly used method of applying style features of an image to the content of a new image to generate a similar result. All models used in this application were produced from running a single content image input through a 19 layer feature extractor network (VGG-19) that has been trained on over a million images from ImageNet. Fast VGG architectures for deep style transfer do not train on the content image, resulting in a style transfer network which works even on unseen images, therefore, we consider the technology mature enough to support a casual creator experience. </a:t>
            </a:r>
          </a:p>
          <a:p>
            <a:r>
              <a:rPr lang="en-US" sz="4500" dirty="0">
                <a:latin typeface="Cambria" panose="02040503050406030204" pitchFamily="18" charset="0"/>
              </a:rPr>
              <a:t> </a:t>
            </a:r>
          </a:p>
          <a:p>
            <a:endParaRPr lang="en-US" sz="4500" dirty="0">
              <a:latin typeface="Cambria" panose="02040503050406030204" pitchFamily="18" charset="0"/>
            </a:endParaRPr>
          </a:p>
        </p:txBody>
      </p:sp>
      <p:sp>
        <p:nvSpPr>
          <p:cNvPr id="36" name="TextBox 35">
            <a:extLst>
              <a:ext uri="{FF2B5EF4-FFF2-40B4-BE49-F238E27FC236}">
                <a16:creationId xmlns:a16="http://schemas.microsoft.com/office/drawing/2014/main" id="{21820789-E771-D440-A055-D6774F7B2A43}"/>
              </a:ext>
            </a:extLst>
          </p:cNvPr>
          <p:cNvSpPr txBox="1"/>
          <p:nvPr/>
        </p:nvSpPr>
        <p:spPr>
          <a:xfrm>
            <a:off x="529519" y="20865538"/>
            <a:ext cx="10973962" cy="11172289"/>
          </a:xfrm>
          <a:prstGeom prst="rect">
            <a:avLst/>
          </a:prstGeom>
          <a:noFill/>
        </p:spPr>
        <p:txBody>
          <a:bodyPr wrap="square" rtlCol="0">
            <a:spAutoFit/>
          </a:bodyPr>
          <a:lstStyle/>
          <a:p>
            <a:pPr algn="ctr"/>
            <a:r>
              <a:rPr lang="en-US" sz="4500" b="1" dirty="0">
                <a:latin typeface="Cambria" panose="02040503050406030204" pitchFamily="18" charset="0"/>
              </a:rPr>
              <a:t>Art Creation Process</a:t>
            </a:r>
          </a:p>
          <a:p>
            <a:r>
              <a:rPr lang="en-US" sz="4500" dirty="0">
                <a:latin typeface="Cambria" panose="02040503050406030204" pitchFamily="18" charset="0"/>
              </a:rPr>
              <a:t>We sought to understand the role of artistic vision in art creation. In the physical world, does intended layout take precedence over colors? Or do artists bring to their canvas a preconceived personal bias towards a certain style, and let the layout appear as a result of their own creativity? Thinking of style transfer inherently separates the creative process for creating an art piece by forcing the user to pick out an image to modify (layout) in its entirety, and identifying an existing style to mimic (colors). The traditional roles of artist and curator are intertwined. </a:t>
            </a:r>
          </a:p>
          <a:p>
            <a:endParaRPr lang="en-US" sz="4500" dirty="0">
              <a:latin typeface="Cambria" panose="02040503050406030204" pitchFamily="18" charset="0"/>
            </a:endParaRPr>
          </a:p>
        </p:txBody>
      </p:sp>
      <p:sp>
        <p:nvSpPr>
          <p:cNvPr id="37" name="Rectangle 36">
            <a:extLst>
              <a:ext uri="{FF2B5EF4-FFF2-40B4-BE49-F238E27FC236}">
                <a16:creationId xmlns:a16="http://schemas.microsoft.com/office/drawing/2014/main" id="{0B7E77FF-874E-784E-B9B1-D9294525E13B}"/>
              </a:ext>
            </a:extLst>
          </p:cNvPr>
          <p:cNvSpPr/>
          <p:nvPr/>
        </p:nvSpPr>
        <p:spPr>
          <a:xfrm>
            <a:off x="32387716" y="20011688"/>
            <a:ext cx="10973962" cy="4247317"/>
          </a:xfrm>
          <a:prstGeom prst="rect">
            <a:avLst/>
          </a:prstGeom>
        </p:spPr>
        <p:txBody>
          <a:bodyPr wrap="square">
            <a:spAutoFit/>
          </a:bodyPr>
          <a:lstStyle/>
          <a:p>
            <a:pPr algn="ctr"/>
            <a:r>
              <a:rPr lang="en-US" sz="4500" b="1" dirty="0">
                <a:latin typeface="Cambria" panose="02040503050406030204" pitchFamily="18" charset="0"/>
              </a:rPr>
              <a:t>Compositing Stamps</a:t>
            </a:r>
          </a:p>
          <a:p>
            <a:r>
              <a:rPr lang="en-US" sz="4500" dirty="0">
                <a:latin typeface="Cambria" panose="02040503050406030204" pitchFamily="18" charset="0"/>
              </a:rPr>
              <a:t>The Compositing Stamps application uses real time transfer of selected sections of an image to layer on patches of style to create interesting works of art resembling tiled mosaics or collages. </a:t>
            </a:r>
          </a:p>
        </p:txBody>
      </p:sp>
      <p:pic>
        <p:nvPicPr>
          <p:cNvPr id="39" name="Picture 38">
            <a:extLst>
              <a:ext uri="{FF2B5EF4-FFF2-40B4-BE49-F238E27FC236}">
                <a16:creationId xmlns:a16="http://schemas.microsoft.com/office/drawing/2014/main" id="{18CAA7D5-A7A0-BD49-8E94-6F0B8E3132FE}"/>
              </a:ext>
            </a:extLst>
          </p:cNvPr>
          <p:cNvPicPr>
            <a:picLocks noChangeAspect="1"/>
          </p:cNvPicPr>
          <p:nvPr/>
        </p:nvPicPr>
        <p:blipFill>
          <a:blip r:embed="rId13"/>
          <a:stretch>
            <a:fillRect/>
          </a:stretch>
        </p:blipFill>
        <p:spPr>
          <a:xfrm>
            <a:off x="32387716" y="12725570"/>
            <a:ext cx="5381519" cy="3028001"/>
          </a:xfrm>
          <a:prstGeom prst="rect">
            <a:avLst/>
          </a:prstGeom>
        </p:spPr>
      </p:pic>
      <p:pic>
        <p:nvPicPr>
          <p:cNvPr id="42" name="Picture 41">
            <a:extLst>
              <a:ext uri="{FF2B5EF4-FFF2-40B4-BE49-F238E27FC236}">
                <a16:creationId xmlns:a16="http://schemas.microsoft.com/office/drawing/2014/main" id="{3377ACA9-D15C-4744-9E04-9342AD0F4245}"/>
              </a:ext>
            </a:extLst>
          </p:cNvPr>
          <p:cNvPicPr>
            <a:picLocks noChangeAspect="1"/>
          </p:cNvPicPr>
          <p:nvPr/>
        </p:nvPicPr>
        <p:blipFill rotWithShape="1">
          <a:blip r:embed="rId14"/>
          <a:srcRect l="2087" r="1883"/>
          <a:stretch/>
        </p:blipFill>
        <p:spPr>
          <a:xfrm>
            <a:off x="37980159" y="12725570"/>
            <a:ext cx="5381519" cy="3028001"/>
          </a:xfrm>
          <a:prstGeom prst="rect">
            <a:avLst/>
          </a:prstGeom>
        </p:spPr>
      </p:pic>
      <p:pic>
        <p:nvPicPr>
          <p:cNvPr id="46" name="Picture 45">
            <a:extLst>
              <a:ext uri="{FF2B5EF4-FFF2-40B4-BE49-F238E27FC236}">
                <a16:creationId xmlns:a16="http://schemas.microsoft.com/office/drawing/2014/main" id="{DA215461-7DD3-E04F-8107-D3CDA15019BA}"/>
              </a:ext>
            </a:extLst>
          </p:cNvPr>
          <p:cNvPicPr>
            <a:picLocks noChangeAspect="1"/>
          </p:cNvPicPr>
          <p:nvPr/>
        </p:nvPicPr>
        <p:blipFill>
          <a:blip r:embed="rId15"/>
          <a:stretch>
            <a:fillRect/>
          </a:stretch>
        </p:blipFill>
        <p:spPr>
          <a:xfrm>
            <a:off x="32387716" y="15998215"/>
            <a:ext cx="5381519" cy="3587679"/>
          </a:xfrm>
          <a:prstGeom prst="rect">
            <a:avLst/>
          </a:prstGeom>
        </p:spPr>
      </p:pic>
      <p:pic>
        <p:nvPicPr>
          <p:cNvPr id="48" name="Picture 47">
            <a:extLst>
              <a:ext uri="{FF2B5EF4-FFF2-40B4-BE49-F238E27FC236}">
                <a16:creationId xmlns:a16="http://schemas.microsoft.com/office/drawing/2014/main" id="{9C1E69FF-7078-F449-BB2B-77C81DAC8D3D}"/>
              </a:ext>
            </a:extLst>
          </p:cNvPr>
          <p:cNvPicPr>
            <a:picLocks noChangeAspect="1"/>
          </p:cNvPicPr>
          <p:nvPr/>
        </p:nvPicPr>
        <p:blipFill>
          <a:blip r:embed="rId16"/>
          <a:stretch>
            <a:fillRect/>
          </a:stretch>
        </p:blipFill>
        <p:spPr>
          <a:xfrm>
            <a:off x="37987925" y="15998214"/>
            <a:ext cx="5373753" cy="3587679"/>
          </a:xfrm>
          <a:prstGeom prst="rect">
            <a:avLst/>
          </a:prstGeom>
        </p:spPr>
      </p:pic>
      <p:pic>
        <p:nvPicPr>
          <p:cNvPr id="51" name="Picture 50">
            <a:extLst>
              <a:ext uri="{FF2B5EF4-FFF2-40B4-BE49-F238E27FC236}">
                <a16:creationId xmlns:a16="http://schemas.microsoft.com/office/drawing/2014/main" id="{92ACDD27-A8CF-E04F-AE3D-D67731C50E34}"/>
              </a:ext>
            </a:extLst>
          </p:cNvPr>
          <p:cNvPicPr>
            <a:picLocks noChangeAspect="1"/>
          </p:cNvPicPr>
          <p:nvPr/>
        </p:nvPicPr>
        <p:blipFill>
          <a:blip r:embed="rId17"/>
          <a:stretch>
            <a:fillRect/>
          </a:stretch>
        </p:blipFill>
        <p:spPr>
          <a:xfrm>
            <a:off x="32387716" y="24344162"/>
            <a:ext cx="5381519" cy="3587679"/>
          </a:xfrm>
          <a:prstGeom prst="rect">
            <a:avLst/>
          </a:prstGeom>
        </p:spPr>
      </p:pic>
      <p:pic>
        <p:nvPicPr>
          <p:cNvPr id="53" name="Picture 52">
            <a:extLst>
              <a:ext uri="{FF2B5EF4-FFF2-40B4-BE49-F238E27FC236}">
                <a16:creationId xmlns:a16="http://schemas.microsoft.com/office/drawing/2014/main" id="{245A231C-7366-2349-B2DD-B02E66F1B9C1}"/>
              </a:ext>
            </a:extLst>
          </p:cNvPr>
          <p:cNvPicPr>
            <a:picLocks noChangeAspect="1"/>
          </p:cNvPicPr>
          <p:nvPr/>
        </p:nvPicPr>
        <p:blipFill>
          <a:blip r:embed="rId18"/>
          <a:stretch>
            <a:fillRect/>
          </a:stretch>
        </p:blipFill>
        <p:spPr>
          <a:xfrm>
            <a:off x="37987925" y="24344162"/>
            <a:ext cx="5373753" cy="3570480"/>
          </a:xfrm>
          <a:prstGeom prst="rect">
            <a:avLst/>
          </a:prstGeom>
        </p:spPr>
      </p:pic>
      <p:pic>
        <p:nvPicPr>
          <p:cNvPr id="55" name="Picture 54">
            <a:extLst>
              <a:ext uri="{FF2B5EF4-FFF2-40B4-BE49-F238E27FC236}">
                <a16:creationId xmlns:a16="http://schemas.microsoft.com/office/drawing/2014/main" id="{C69B3086-3342-E347-B461-EEA047CC72E9}"/>
              </a:ext>
            </a:extLst>
          </p:cNvPr>
          <p:cNvPicPr>
            <a:picLocks noChangeAspect="1"/>
          </p:cNvPicPr>
          <p:nvPr/>
        </p:nvPicPr>
        <p:blipFill>
          <a:blip r:embed="rId19"/>
          <a:stretch>
            <a:fillRect/>
          </a:stretch>
        </p:blipFill>
        <p:spPr>
          <a:xfrm>
            <a:off x="32387716" y="28145019"/>
            <a:ext cx="5381519" cy="3289352"/>
          </a:xfrm>
          <a:prstGeom prst="rect">
            <a:avLst/>
          </a:prstGeom>
        </p:spPr>
      </p:pic>
      <p:pic>
        <p:nvPicPr>
          <p:cNvPr id="57" name="Picture 56">
            <a:extLst>
              <a:ext uri="{FF2B5EF4-FFF2-40B4-BE49-F238E27FC236}">
                <a16:creationId xmlns:a16="http://schemas.microsoft.com/office/drawing/2014/main" id="{11054D6F-5D17-544E-8CC7-E4E3DE3A3292}"/>
              </a:ext>
            </a:extLst>
          </p:cNvPr>
          <p:cNvPicPr>
            <a:picLocks noChangeAspect="1"/>
          </p:cNvPicPr>
          <p:nvPr/>
        </p:nvPicPr>
        <p:blipFill>
          <a:blip r:embed="rId20"/>
          <a:stretch>
            <a:fillRect/>
          </a:stretch>
        </p:blipFill>
        <p:spPr>
          <a:xfrm>
            <a:off x="37987925" y="28145019"/>
            <a:ext cx="5373753" cy="3304211"/>
          </a:xfrm>
          <a:prstGeom prst="rect">
            <a:avLst/>
          </a:prstGeom>
        </p:spPr>
      </p:pic>
      <p:sp>
        <p:nvSpPr>
          <p:cNvPr id="58" name="Rounded Rectangle 57">
            <a:extLst>
              <a:ext uri="{FF2B5EF4-FFF2-40B4-BE49-F238E27FC236}">
                <a16:creationId xmlns:a16="http://schemas.microsoft.com/office/drawing/2014/main" id="{462FF3BC-F7F1-AD45-A29F-2220746F7D73}"/>
              </a:ext>
            </a:extLst>
          </p:cNvPr>
          <p:cNvSpPr/>
          <p:nvPr/>
        </p:nvSpPr>
        <p:spPr>
          <a:xfrm>
            <a:off x="14014366" y="13051344"/>
            <a:ext cx="4182533" cy="1383559"/>
          </a:xfrm>
          <a:prstGeom prst="roundRect">
            <a:avLst/>
          </a:prstGeom>
          <a:solidFill>
            <a:schemeClr val="bg1">
              <a:lumMod val="75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00" dirty="0">
                <a:solidFill>
                  <a:schemeClr val="tx1"/>
                </a:solidFill>
                <a:latin typeface="Calibri" panose="020F0502020204030204" pitchFamily="34" charset="0"/>
                <a:cs typeface="Calibri" panose="020F0502020204030204" pitchFamily="34" charset="0"/>
              </a:rPr>
              <a:t>Content Image</a:t>
            </a:r>
          </a:p>
        </p:txBody>
      </p:sp>
      <p:sp>
        <p:nvSpPr>
          <p:cNvPr id="60" name="Rounded Rectangle 59">
            <a:extLst>
              <a:ext uri="{FF2B5EF4-FFF2-40B4-BE49-F238E27FC236}">
                <a16:creationId xmlns:a16="http://schemas.microsoft.com/office/drawing/2014/main" id="{452F6132-0493-A34C-896A-FE9846261A05}"/>
              </a:ext>
            </a:extLst>
          </p:cNvPr>
          <p:cNvSpPr/>
          <p:nvPr/>
        </p:nvSpPr>
        <p:spPr>
          <a:xfrm>
            <a:off x="19854330" y="13049080"/>
            <a:ext cx="4182533" cy="1383559"/>
          </a:xfrm>
          <a:prstGeom prst="roundRect">
            <a:avLst/>
          </a:prstGeom>
          <a:solidFill>
            <a:schemeClr val="bg1">
              <a:lumMod val="75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00" dirty="0">
                <a:solidFill>
                  <a:schemeClr val="tx1"/>
                </a:solidFill>
                <a:latin typeface="Calibri" panose="020F0502020204030204" pitchFamily="34" charset="0"/>
                <a:cs typeface="Calibri" panose="020F0502020204030204" pitchFamily="34" charset="0"/>
              </a:rPr>
              <a:t>VGG 19 Style Extractor</a:t>
            </a:r>
          </a:p>
        </p:txBody>
      </p:sp>
      <p:sp>
        <p:nvSpPr>
          <p:cNvPr id="61" name="Rounded Rectangle 60">
            <a:extLst>
              <a:ext uri="{FF2B5EF4-FFF2-40B4-BE49-F238E27FC236}">
                <a16:creationId xmlns:a16="http://schemas.microsoft.com/office/drawing/2014/main" id="{E5A7366B-DE92-554B-A4CE-8FB31AE57B8D}"/>
              </a:ext>
            </a:extLst>
          </p:cNvPr>
          <p:cNvSpPr/>
          <p:nvPr/>
        </p:nvSpPr>
        <p:spPr>
          <a:xfrm>
            <a:off x="25688736" y="13051344"/>
            <a:ext cx="4182533" cy="1383559"/>
          </a:xfrm>
          <a:prstGeom prst="roundRect">
            <a:avLst/>
          </a:prstGeom>
          <a:solidFill>
            <a:schemeClr val="bg1">
              <a:lumMod val="75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500" dirty="0">
                <a:solidFill>
                  <a:schemeClr val="tx1"/>
                </a:solidFill>
                <a:latin typeface="Calibri" panose="020F0502020204030204" pitchFamily="34" charset="0"/>
                <a:cs typeface="Calibri" panose="020F0502020204030204" pitchFamily="34" charset="0"/>
              </a:rPr>
              <a:t>Result</a:t>
            </a:r>
          </a:p>
        </p:txBody>
      </p:sp>
      <p:pic>
        <p:nvPicPr>
          <p:cNvPr id="59" name="Picture 58">
            <a:extLst>
              <a:ext uri="{FF2B5EF4-FFF2-40B4-BE49-F238E27FC236}">
                <a16:creationId xmlns:a16="http://schemas.microsoft.com/office/drawing/2014/main" id="{30420BC6-41A4-024D-B2B7-25861EB504F1}"/>
              </a:ext>
            </a:extLst>
          </p:cNvPr>
          <p:cNvPicPr>
            <a:picLocks noChangeAspect="1"/>
          </p:cNvPicPr>
          <p:nvPr/>
        </p:nvPicPr>
        <p:blipFill>
          <a:blip r:embed="rId21"/>
          <a:stretch>
            <a:fillRect/>
          </a:stretch>
        </p:blipFill>
        <p:spPr>
          <a:xfrm>
            <a:off x="19589419" y="14718635"/>
            <a:ext cx="4759993" cy="4765288"/>
          </a:xfrm>
          <a:prstGeom prst="rect">
            <a:avLst/>
          </a:prstGeom>
        </p:spPr>
      </p:pic>
      <p:sp>
        <p:nvSpPr>
          <p:cNvPr id="62" name="TextBox 61">
            <a:extLst>
              <a:ext uri="{FF2B5EF4-FFF2-40B4-BE49-F238E27FC236}">
                <a16:creationId xmlns:a16="http://schemas.microsoft.com/office/drawing/2014/main" id="{24052220-A49C-0249-9B81-0E866CB338C6}"/>
              </a:ext>
            </a:extLst>
          </p:cNvPr>
          <p:cNvSpPr txBox="1"/>
          <p:nvPr/>
        </p:nvSpPr>
        <p:spPr>
          <a:xfrm>
            <a:off x="18710661" y="13233027"/>
            <a:ext cx="611065" cy="1015663"/>
          </a:xfrm>
          <a:prstGeom prst="rect">
            <a:avLst/>
          </a:prstGeom>
          <a:noFill/>
        </p:spPr>
        <p:txBody>
          <a:bodyPr wrap="none" rtlCol="0">
            <a:spAutoFit/>
          </a:bodyPr>
          <a:lstStyle/>
          <a:p>
            <a:r>
              <a:rPr lang="en-US" sz="6000" dirty="0">
                <a:latin typeface="Cambria" panose="02040503050406030204" pitchFamily="18" charset="0"/>
              </a:rPr>
              <a:t>+</a:t>
            </a:r>
          </a:p>
        </p:txBody>
      </p:sp>
      <p:sp>
        <p:nvSpPr>
          <p:cNvPr id="64" name="TextBox 63">
            <a:extLst>
              <a:ext uri="{FF2B5EF4-FFF2-40B4-BE49-F238E27FC236}">
                <a16:creationId xmlns:a16="http://schemas.microsoft.com/office/drawing/2014/main" id="{E6D96A8B-4568-1B4E-8B09-8C9731E92EF3}"/>
              </a:ext>
            </a:extLst>
          </p:cNvPr>
          <p:cNvSpPr txBox="1"/>
          <p:nvPr/>
        </p:nvSpPr>
        <p:spPr>
          <a:xfrm>
            <a:off x="24631920" y="13233027"/>
            <a:ext cx="611065" cy="1015663"/>
          </a:xfrm>
          <a:prstGeom prst="rect">
            <a:avLst/>
          </a:prstGeom>
          <a:noFill/>
        </p:spPr>
        <p:txBody>
          <a:bodyPr wrap="none" rtlCol="0">
            <a:spAutoFit/>
          </a:bodyPr>
          <a:lstStyle/>
          <a:p>
            <a:r>
              <a:rPr lang="en-US" sz="6000" dirty="0">
                <a:latin typeface="Cambria" panose="02040503050406030204" pitchFamily="18" charset="0"/>
              </a:rPr>
              <a:t>=</a:t>
            </a:r>
          </a:p>
        </p:txBody>
      </p:sp>
      <p:pic>
        <p:nvPicPr>
          <p:cNvPr id="65" name="Picture 64">
            <a:extLst>
              <a:ext uri="{FF2B5EF4-FFF2-40B4-BE49-F238E27FC236}">
                <a16:creationId xmlns:a16="http://schemas.microsoft.com/office/drawing/2014/main" id="{0800FA61-D829-C04E-AE19-16FE27E21C7A}"/>
              </a:ext>
            </a:extLst>
          </p:cNvPr>
          <p:cNvPicPr>
            <a:picLocks noChangeAspect="1"/>
          </p:cNvPicPr>
          <p:nvPr/>
        </p:nvPicPr>
        <p:blipFill>
          <a:blip r:embed="rId22"/>
          <a:stretch>
            <a:fillRect/>
          </a:stretch>
        </p:blipFill>
        <p:spPr>
          <a:xfrm>
            <a:off x="24505651" y="14720162"/>
            <a:ext cx="6685057" cy="4763761"/>
          </a:xfrm>
          <a:prstGeom prst="rect">
            <a:avLst/>
          </a:prstGeom>
        </p:spPr>
      </p:pic>
      <p:pic>
        <p:nvPicPr>
          <p:cNvPr id="67" name="Picture 66">
            <a:extLst>
              <a:ext uri="{FF2B5EF4-FFF2-40B4-BE49-F238E27FC236}">
                <a16:creationId xmlns:a16="http://schemas.microsoft.com/office/drawing/2014/main" id="{41905BFF-FD3E-5949-B815-5C3933AF8C5D}"/>
              </a:ext>
            </a:extLst>
          </p:cNvPr>
          <p:cNvPicPr>
            <a:picLocks noChangeAspect="1"/>
          </p:cNvPicPr>
          <p:nvPr/>
        </p:nvPicPr>
        <p:blipFill>
          <a:blip r:embed="rId23"/>
          <a:stretch>
            <a:fillRect/>
          </a:stretch>
        </p:blipFill>
        <p:spPr>
          <a:xfrm>
            <a:off x="12738256" y="14730989"/>
            <a:ext cx="6638609" cy="4752934"/>
          </a:xfrm>
          <a:prstGeom prst="rect">
            <a:avLst/>
          </a:prstGeom>
        </p:spPr>
      </p:pic>
    </p:spTree>
    <p:extLst>
      <p:ext uri="{BB962C8B-B14F-4D97-AF65-F5344CB8AC3E}">
        <p14:creationId xmlns:p14="http://schemas.microsoft.com/office/powerpoint/2010/main" val="271670368"/>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381</TotalTime>
  <Words>463</Words>
  <Application>Microsoft Macintosh PowerPoint</Application>
  <PresentationFormat>Custom</PresentationFormat>
  <Paragraphs>28</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Cambria</vt:lpstr>
      <vt:lpstr>Office Theme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Mahika Dubey</dc:creator>
  <cp:lastModifiedBy>Mahika Dubey</cp:lastModifiedBy>
  <cp:revision>126</cp:revision>
  <dcterms:created xsi:type="dcterms:W3CDTF">2019-05-03T01:18:02Z</dcterms:created>
  <dcterms:modified xsi:type="dcterms:W3CDTF">2019-05-03T07:39:59Z</dcterms:modified>
</cp:coreProperties>
</file>

<file path=docProps/thumbnail.jpeg>
</file>